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  <p:sldId id="275" r:id="rId42"/>
    <p:sldId id="276" r:id="rId43"/>
    <p:sldId id="277" r:id="rId44"/>
    <p:sldId id="278" r:id="rId45"/>
    <p:sldId id="279" r:id="rId46"/>
    <p:sldId id="280" r:id="rId47"/>
    <p:sldId id="281" r:id="rId48"/>
    <p:sldId id="282" r:id="rId49"/>
    <p:sldId id="283" r:id="rId5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WenQuanYi" charset="1" panose="020B0606030804020204"/>
      <p:regular r:id="rId10"/>
    </p:embeddedFont>
    <p:embeddedFont>
      <p:font typeface="站酷文艺体简" charset="1" panose="02000603000000000000"/>
      <p:regular r:id="rId11"/>
    </p:embeddedFont>
    <p:embeddedFont>
      <p:font typeface="Barlow Bold" charset="1" panose="00000800000000000000"/>
      <p:regular r:id="rId12"/>
    </p:embeddedFont>
    <p:embeddedFont>
      <p:font typeface="Barlow Bold Bold" charset="1" panose="00000900000000000000"/>
      <p:regular r:id="rId13"/>
    </p:embeddedFont>
    <p:embeddedFont>
      <p:font typeface="Barlow Bold Italics" charset="1" panose="00000800000000000000"/>
      <p:regular r:id="rId14"/>
    </p:embeddedFont>
    <p:embeddedFont>
      <p:font typeface="Barlow Bold Bold Italics" charset="1" panose="00000900000000000000"/>
      <p:regular r:id="rId15"/>
    </p:embeddedFont>
    <p:embeddedFont>
      <p:font typeface="ABeeZee" charset="1" panose="02000000000000000000"/>
      <p:regular r:id="rId16"/>
    </p:embeddedFont>
    <p:embeddedFont>
      <p:font typeface="ABeeZee Bold" charset="1" panose="02000000000000000000"/>
      <p:regular r:id="rId17"/>
    </p:embeddedFont>
    <p:embeddedFont>
      <p:font typeface="ABeeZee Italics" charset="1" panose="02000000000000000000"/>
      <p:regular r:id="rId18"/>
    </p:embeddedFont>
    <p:embeddedFont>
      <p:font typeface="ABeeZee Bold Italics" charset="1" panose="02000000000000000000"/>
      <p:regular r:id="rId19"/>
    </p:embeddedFont>
    <p:embeddedFont>
      <p:font typeface="字由点字倔强黑" charset="1" panose="00020600040101010101"/>
      <p:regular r:id="rId20"/>
    </p:embeddedFont>
    <p:embeddedFont>
      <p:font typeface="阿里巴巴普惠体 - 粗体" charset="1" panose="00020600040101010101"/>
      <p:regular r:id="rId21"/>
    </p:embeddedFont>
    <p:embeddedFont>
      <p:font typeface="阿里巴巴普惠体 - 粗体 Bold" charset="1" panose="00020600040101010101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34" Target="slides/slide12.xml" Type="http://schemas.openxmlformats.org/officeDocument/2006/relationships/slide"/><Relationship Id="rId35" Target="slides/slide13.xml" Type="http://schemas.openxmlformats.org/officeDocument/2006/relationships/slide"/><Relationship Id="rId36" Target="slides/slide14.xml" Type="http://schemas.openxmlformats.org/officeDocument/2006/relationships/slide"/><Relationship Id="rId37" Target="slides/slide15.xml" Type="http://schemas.openxmlformats.org/officeDocument/2006/relationships/slide"/><Relationship Id="rId38" Target="slides/slide16.xml" Type="http://schemas.openxmlformats.org/officeDocument/2006/relationships/slide"/><Relationship Id="rId39" Target="slides/slide17.xml" Type="http://schemas.openxmlformats.org/officeDocument/2006/relationships/slide"/><Relationship Id="rId4" Target="theme/theme1.xml" Type="http://schemas.openxmlformats.org/officeDocument/2006/relationships/theme"/><Relationship Id="rId40" Target="slides/slide18.xml" Type="http://schemas.openxmlformats.org/officeDocument/2006/relationships/slide"/><Relationship Id="rId41" Target="slides/slide19.xml" Type="http://schemas.openxmlformats.org/officeDocument/2006/relationships/slide"/><Relationship Id="rId42" Target="slides/slide20.xml" Type="http://schemas.openxmlformats.org/officeDocument/2006/relationships/slide"/><Relationship Id="rId43" Target="slides/slide21.xml" Type="http://schemas.openxmlformats.org/officeDocument/2006/relationships/slide"/><Relationship Id="rId44" Target="slides/slide22.xml" Type="http://schemas.openxmlformats.org/officeDocument/2006/relationships/slide"/><Relationship Id="rId45" Target="slides/slide23.xml" Type="http://schemas.openxmlformats.org/officeDocument/2006/relationships/slide"/><Relationship Id="rId46" Target="slides/slide24.xml" Type="http://schemas.openxmlformats.org/officeDocument/2006/relationships/slide"/><Relationship Id="rId47" Target="slides/slide25.xml" Type="http://schemas.openxmlformats.org/officeDocument/2006/relationships/slide"/><Relationship Id="rId48" Target="slides/slide26.xml" Type="http://schemas.openxmlformats.org/officeDocument/2006/relationships/slide"/><Relationship Id="rId49" Target="slides/slide27.xml" Type="http://schemas.openxmlformats.org/officeDocument/2006/relationships/slide"/><Relationship Id="rId5" Target="tableStyles.xml" Type="http://schemas.openxmlformats.org/officeDocument/2006/relationships/tableStyles"/><Relationship Id="rId50" Target="slides/slide2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jpeg" Type="http://schemas.openxmlformats.org/officeDocument/2006/relationships/image"/><Relationship Id="rId4" Target="../media/image2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Relationship Id="rId3" Target="../media/image41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png" Type="http://schemas.openxmlformats.org/officeDocument/2006/relationships/image"/><Relationship Id="rId4" Target="../media/image46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jpeg" Type="http://schemas.openxmlformats.org/officeDocument/2006/relationships/image"/><Relationship Id="rId3" Target="../media/image48.jpeg" Type="http://schemas.openxmlformats.org/officeDocument/2006/relationships/image"/><Relationship Id="rId4" Target="../media/image49.jpe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1028700"/>
            <a:ext cx="9600383" cy="8229600"/>
            <a:chOff x="0" y="0"/>
            <a:chExt cx="12800511" cy="109728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6207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latin typeface="站酷文艺体简"/>
                </a:rPr>
                <a:t>       电影</a:t>
              </a:r>
            </a:p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大数据可视化平台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909922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573">
                  <a:solidFill>
                    <a:srgbClr val="FFFFFF"/>
                  </a:solidFill>
                  <a:latin typeface="ABeeZee"/>
                </a:rPr>
                <a:t>VISUALIZATION OF IMDB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855562" y="8621756"/>
              <a:ext cx="11089387" cy="9843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629"/>
                </a:lnSpc>
                <a:spcBef>
                  <a:spcPct val="0"/>
                </a:spcBef>
              </a:pPr>
              <a:r>
                <a:rPr lang="en-US" sz="4852" spc="485">
                  <a:solidFill>
                    <a:srgbClr val="FFFFFF"/>
                  </a:solidFill>
                  <a:ea typeface="站酷文艺体简"/>
                </a:rPr>
                <a:t>张乐宇 冯韵嘉 曾欣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1538905" y="6689377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1538905" y="791725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grpSp>
          <p:nvGrpSpPr>
            <p:cNvPr name="Group 8" id="8"/>
            <p:cNvGrpSpPr/>
            <p:nvPr/>
          </p:nvGrpSpPr>
          <p:grpSpPr>
            <a:xfrm rot="0">
              <a:off x="1826136" y="9018225"/>
              <a:ext cx="316585" cy="79779"/>
              <a:chOff x="0" y="0"/>
              <a:chExt cx="6350000" cy="16002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50000" cy="1600200"/>
              </a:xfrm>
              <a:custGeom>
                <a:avLst/>
                <a:gdLst/>
                <a:ahLst/>
                <a:cxnLst/>
                <a:rect r="r" b="b" t="t" l="l"/>
                <a:pathLst>
                  <a:path h="1600200" w="6350000">
                    <a:moveTo>
                      <a:pt x="5588000" y="0"/>
                    </a:moveTo>
                    <a:lnTo>
                      <a:pt x="762000" y="0"/>
                    </a:lnTo>
                    <a:cubicBezTo>
                      <a:pt x="341630" y="0"/>
                      <a:pt x="0" y="341630"/>
                      <a:pt x="0" y="762000"/>
                    </a:cubicBezTo>
                    <a:lnTo>
                      <a:pt x="0" y="838200"/>
                    </a:lnTo>
                    <a:cubicBezTo>
                      <a:pt x="0" y="1258570"/>
                      <a:pt x="341630" y="1600200"/>
                      <a:pt x="762000" y="1600200"/>
                    </a:cubicBezTo>
                    <a:lnTo>
                      <a:pt x="5588000" y="1600200"/>
                    </a:lnTo>
                    <a:cubicBezTo>
                      <a:pt x="6008370" y="1600200"/>
                      <a:pt x="6350000" y="1258570"/>
                      <a:pt x="6350000" y="838200"/>
                    </a:cubicBezTo>
                    <a:lnTo>
                      <a:pt x="6350000" y="762000"/>
                    </a:lnTo>
                    <a:cubicBezTo>
                      <a:pt x="6350000" y="341630"/>
                      <a:pt x="6008370" y="0"/>
                      <a:pt x="5588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-5400000">
              <a:off x="1826136" y="9018225"/>
              <a:ext cx="316585" cy="79779"/>
              <a:chOff x="0" y="0"/>
              <a:chExt cx="6350000" cy="16002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0" y="0"/>
                <a:ext cx="6350000" cy="1600200"/>
              </a:xfrm>
              <a:custGeom>
                <a:avLst/>
                <a:gdLst/>
                <a:ahLst/>
                <a:cxnLst/>
                <a:rect r="r" b="b" t="t" l="l"/>
                <a:pathLst>
                  <a:path h="1600200" w="6350000">
                    <a:moveTo>
                      <a:pt x="5588000" y="0"/>
                    </a:moveTo>
                    <a:lnTo>
                      <a:pt x="762000" y="0"/>
                    </a:lnTo>
                    <a:cubicBezTo>
                      <a:pt x="341630" y="0"/>
                      <a:pt x="0" y="341630"/>
                      <a:pt x="0" y="762000"/>
                    </a:cubicBezTo>
                    <a:lnTo>
                      <a:pt x="0" y="838200"/>
                    </a:lnTo>
                    <a:cubicBezTo>
                      <a:pt x="0" y="1258570"/>
                      <a:pt x="341630" y="1600200"/>
                      <a:pt x="762000" y="1600200"/>
                    </a:cubicBezTo>
                    <a:lnTo>
                      <a:pt x="5588000" y="1600200"/>
                    </a:lnTo>
                    <a:cubicBezTo>
                      <a:pt x="6008370" y="1600200"/>
                      <a:pt x="6350000" y="1258570"/>
                      <a:pt x="6350000" y="838200"/>
                    </a:cubicBezTo>
                    <a:lnTo>
                      <a:pt x="6350000" y="762000"/>
                    </a:lnTo>
                    <a:cubicBezTo>
                      <a:pt x="6350000" y="341630"/>
                      <a:pt x="6008370" y="0"/>
                      <a:pt x="5588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10657791" y="9018225"/>
              <a:ext cx="316585" cy="79779"/>
              <a:chOff x="0" y="0"/>
              <a:chExt cx="6350000" cy="160020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6350000" cy="1600200"/>
              </a:xfrm>
              <a:custGeom>
                <a:avLst/>
                <a:gdLst/>
                <a:ahLst/>
                <a:cxnLst/>
                <a:rect r="r" b="b" t="t" l="l"/>
                <a:pathLst>
                  <a:path h="1600200" w="6350000">
                    <a:moveTo>
                      <a:pt x="5588000" y="0"/>
                    </a:moveTo>
                    <a:lnTo>
                      <a:pt x="762000" y="0"/>
                    </a:lnTo>
                    <a:cubicBezTo>
                      <a:pt x="341630" y="0"/>
                      <a:pt x="0" y="341630"/>
                      <a:pt x="0" y="762000"/>
                    </a:cubicBezTo>
                    <a:lnTo>
                      <a:pt x="0" y="838200"/>
                    </a:lnTo>
                    <a:cubicBezTo>
                      <a:pt x="0" y="1258570"/>
                      <a:pt x="341630" y="1600200"/>
                      <a:pt x="762000" y="1600200"/>
                    </a:cubicBezTo>
                    <a:lnTo>
                      <a:pt x="5588000" y="1600200"/>
                    </a:lnTo>
                    <a:cubicBezTo>
                      <a:pt x="6008370" y="1600200"/>
                      <a:pt x="6350000" y="1258570"/>
                      <a:pt x="6350000" y="838200"/>
                    </a:cubicBezTo>
                    <a:lnTo>
                      <a:pt x="6350000" y="762000"/>
                    </a:lnTo>
                    <a:cubicBezTo>
                      <a:pt x="6350000" y="341630"/>
                      <a:pt x="6008370" y="0"/>
                      <a:pt x="5588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-5400000">
              <a:off x="10657791" y="9018225"/>
              <a:ext cx="316585" cy="79779"/>
              <a:chOff x="0" y="0"/>
              <a:chExt cx="6350000" cy="1600200"/>
            </a:xfrm>
          </p:grpSpPr>
          <p:sp>
            <p:nvSpPr>
              <p:cNvPr name="Freeform 15" id="15"/>
              <p:cNvSpPr/>
              <p:nvPr/>
            </p:nvSpPr>
            <p:spPr>
              <a:xfrm>
                <a:off x="0" y="0"/>
                <a:ext cx="6350000" cy="1600200"/>
              </a:xfrm>
              <a:custGeom>
                <a:avLst/>
                <a:gdLst/>
                <a:ahLst/>
                <a:cxnLst/>
                <a:rect r="r" b="b" t="t" l="l"/>
                <a:pathLst>
                  <a:path h="1600200" w="6350000">
                    <a:moveTo>
                      <a:pt x="5588000" y="0"/>
                    </a:moveTo>
                    <a:lnTo>
                      <a:pt x="762000" y="0"/>
                    </a:lnTo>
                    <a:cubicBezTo>
                      <a:pt x="341630" y="0"/>
                      <a:pt x="0" y="341630"/>
                      <a:pt x="0" y="762000"/>
                    </a:cubicBezTo>
                    <a:lnTo>
                      <a:pt x="0" y="838200"/>
                    </a:lnTo>
                    <a:cubicBezTo>
                      <a:pt x="0" y="1258570"/>
                      <a:pt x="341630" y="1600200"/>
                      <a:pt x="762000" y="1600200"/>
                    </a:cubicBezTo>
                    <a:lnTo>
                      <a:pt x="5588000" y="1600200"/>
                    </a:lnTo>
                    <a:cubicBezTo>
                      <a:pt x="6008370" y="1600200"/>
                      <a:pt x="6350000" y="1258570"/>
                      <a:pt x="6350000" y="838200"/>
                    </a:cubicBezTo>
                    <a:lnTo>
                      <a:pt x="6350000" y="762000"/>
                    </a:lnTo>
                    <a:cubicBezTo>
                      <a:pt x="6350000" y="341630"/>
                      <a:pt x="6008370" y="0"/>
                      <a:pt x="5588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10067081"/>
              <a:ext cx="2056453" cy="905719"/>
            </a:xfrm>
            <a:prstGeom prst="rect">
              <a:avLst/>
            </a:prstGeom>
          </p:spPr>
        </p:pic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10067081"/>
              <a:ext cx="2217989" cy="905719"/>
            </a:xfrm>
            <a:prstGeom prst="rect">
              <a:avLst/>
            </a:prstGeom>
          </p:spPr>
        </p:pic>
        <p:sp>
          <p:nvSpPr>
            <p:cNvPr name="TextBox 18" id="18"/>
            <p:cNvSpPr txBox="true"/>
            <p:nvPr/>
          </p:nvSpPr>
          <p:spPr>
            <a:xfrm rot="0">
              <a:off x="3286103" y="10206324"/>
              <a:ext cx="6228306" cy="6081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17"/>
                </a:lnSpc>
                <a:spcBef>
                  <a:spcPct val="0"/>
                </a:spcBef>
              </a:pPr>
              <a:r>
                <a:rPr lang="en-US" sz="2965" spc="299">
                  <a:solidFill>
                    <a:srgbClr val="FFFFFF"/>
                  </a:solidFill>
                  <a:ea typeface="ABeeZee"/>
                </a:rPr>
                <a:t>西南交通大学 - 第10组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5242883" y="590227"/>
            <a:ext cx="4800192" cy="1876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37"/>
              </a:lnSpc>
              <a:spcBef>
                <a:spcPct val="0"/>
              </a:spcBef>
            </a:pPr>
            <a:r>
              <a:rPr lang="en-US" sz="10884">
                <a:solidFill>
                  <a:srgbClr val="FFBD59"/>
                </a:solidFill>
                <a:latin typeface="Barlow Bold"/>
              </a:rPr>
              <a:t>IMDB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93727" y="2875648"/>
            <a:ext cx="3706300" cy="6382652"/>
            <a:chOff x="0" y="0"/>
            <a:chExt cx="4941734" cy="851020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809" t="0" r="3809" b="0"/>
            <a:stretch>
              <a:fillRect/>
            </a:stretch>
          </p:blipFill>
          <p:spPr>
            <a:xfrm flipH="false" flipV="false" rot="0">
              <a:off x="0" y="0"/>
              <a:ext cx="4941734" cy="7953540"/>
            </a:xfrm>
            <a:prstGeom prst="rect">
              <a:avLst/>
            </a:prstGeom>
          </p:spPr>
        </p:pic>
        <p:sp>
          <p:nvSpPr>
            <p:cNvPr name="TextBox 4" id="4"/>
            <p:cNvSpPr txBox="true"/>
            <p:nvPr/>
          </p:nvSpPr>
          <p:spPr>
            <a:xfrm rot="0">
              <a:off x="0" y="8060412"/>
              <a:ext cx="3508177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所获取数据文件列表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384738"/>
            <a:ext cx="15694785" cy="2079768"/>
            <a:chOff x="0" y="0"/>
            <a:chExt cx="20926381" cy="277302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15169582" y="0"/>
              <a:ext cx="5756798" cy="277302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0" y="763365"/>
              <a:ext cx="6114601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80"/>
                </a:lnSpc>
              </a:pPr>
              <a:r>
                <a:rPr lang="en-US" sz="5200">
                  <a:solidFill>
                    <a:srgbClr val="FFFFFF"/>
                  </a:solidFill>
                  <a:ea typeface="阿里巴巴普惠体 - 粗体"/>
                </a:rPr>
                <a:t>获取理解数据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202890"/>
              <a:ext cx="20540014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 u="sng">
                  <a:solidFill>
                    <a:srgbClr val="FFFFFF"/>
                  </a:solidFill>
                  <a:ea typeface="WenQuanYi"/>
                </a:rPr>
                <a:t>数据获取地址：</a:t>
              </a:r>
              <a:r>
                <a:rPr lang="en-US" sz="2399" u="sng">
                  <a:solidFill>
                    <a:srgbClr val="4CBFFF"/>
                  </a:solidFill>
                  <a:latin typeface="WenQuanYi"/>
                </a:rPr>
                <a:t>https://www.kaggle.com/tmdb/tmdb-movie-metadata/data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61630" y="6942060"/>
            <a:ext cx="6067896" cy="2316240"/>
            <a:chOff x="0" y="0"/>
            <a:chExt cx="8090528" cy="308832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0" t="10171" r="0" b="67418"/>
            <a:stretch>
              <a:fillRect/>
            </a:stretch>
          </p:blipFill>
          <p:spPr>
            <a:xfrm flipH="false" flipV="false" rot="0">
              <a:off x="0" y="0"/>
              <a:ext cx="8090528" cy="2531657"/>
            </a:xfrm>
            <a:prstGeom prst="rect">
              <a:avLst/>
            </a:prstGeom>
          </p:spPr>
        </p:pic>
        <p:sp>
          <p:nvSpPr>
            <p:cNvPr name="TextBox 11" id="11"/>
            <p:cNvSpPr txBox="true"/>
            <p:nvPr/>
          </p:nvSpPr>
          <p:spPr>
            <a:xfrm rot="0">
              <a:off x="0" y="2638529"/>
              <a:ext cx="5611416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获取数据预览（top250gross.csv）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62383" y="2875648"/>
            <a:ext cx="3467009" cy="6382652"/>
            <a:chOff x="0" y="0"/>
            <a:chExt cx="4622679" cy="8510203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4622679" cy="7953540"/>
            </a:xfrm>
            <a:prstGeom prst="rect">
              <a:avLst/>
            </a:prstGeom>
          </p:spPr>
        </p:pic>
        <p:sp>
          <p:nvSpPr>
            <p:cNvPr name="TextBox 14" id="14"/>
            <p:cNvSpPr txBox="true"/>
            <p:nvPr/>
          </p:nvSpPr>
          <p:spPr>
            <a:xfrm rot="0">
              <a:off x="0" y="8060412"/>
              <a:ext cx="3508177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爬虫构成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561630" y="2875648"/>
            <a:ext cx="6067896" cy="3811452"/>
            <a:chOff x="0" y="0"/>
            <a:chExt cx="8090528" cy="5081936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6"/>
            <a:srcRect l="0" t="22138" r="0" b="0"/>
            <a:stretch>
              <a:fillRect/>
            </a:stretch>
          </p:blipFill>
          <p:spPr>
            <a:xfrm flipH="false" flipV="false" rot="0">
              <a:off x="0" y="0"/>
              <a:ext cx="8090528" cy="4529516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0" y="4632145"/>
              <a:ext cx="5071012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部分代码预览（items.py）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2516" y="6444283"/>
            <a:ext cx="4674112" cy="1752882"/>
            <a:chOff x="0" y="0"/>
            <a:chExt cx="6232149" cy="233717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644454" cy="2337176"/>
            </a:xfrm>
            <a:prstGeom prst="rect">
              <a:avLst/>
            </a:prstGeom>
          </p:spPr>
        </p:pic>
        <p:sp>
          <p:nvSpPr>
            <p:cNvPr name="TextBox 4" id="4"/>
            <p:cNvSpPr txBox="true"/>
            <p:nvPr/>
          </p:nvSpPr>
          <p:spPr>
            <a:xfrm rot="0">
              <a:off x="2644454" y="431751"/>
              <a:ext cx="3587695" cy="1349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482"/>
                </a:lnSpc>
              </a:pPr>
              <a:r>
                <a:rPr lang="en-US" sz="6058">
                  <a:solidFill>
                    <a:srgbClr val="FFFFFF"/>
                  </a:solidFill>
                  <a:latin typeface="WenQuanYi"/>
                </a:rPr>
                <a:t>Python 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250457" y="1820545"/>
            <a:ext cx="6264976" cy="2739685"/>
            <a:chOff x="0" y="0"/>
            <a:chExt cx="8353301" cy="365291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0" t="19173" r="0" b="0"/>
            <a:stretch>
              <a:fillRect/>
            </a:stretch>
          </p:blipFill>
          <p:spPr>
            <a:xfrm flipH="false" flipV="false" rot="0">
              <a:off x="0" y="0"/>
              <a:ext cx="3706204" cy="365291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3858058" y="1577748"/>
              <a:ext cx="4495243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数据处理脚本列表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48550" y="4721216"/>
            <a:ext cx="6768613" cy="4114800"/>
            <a:chOff x="0" y="0"/>
            <a:chExt cx="9024817" cy="548640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543" y="0"/>
              <a:ext cx="9022274" cy="4887065"/>
            </a:xfrm>
            <a:prstGeom prst="rect">
              <a:avLst/>
            </a:prstGeom>
          </p:spPr>
        </p:pic>
        <p:sp>
          <p:nvSpPr>
            <p:cNvPr name="TextBox 10" id="10"/>
            <p:cNvSpPr txBox="true"/>
            <p:nvPr/>
          </p:nvSpPr>
          <p:spPr>
            <a:xfrm rot="0">
              <a:off x="0" y="5036608"/>
              <a:ext cx="668087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数据格式转换代码（convertReview.</a:t>
              </a:r>
              <a:r>
                <a:rPr lang="en-US" sz="2000">
                  <a:solidFill>
                    <a:srgbClr val="FFFFFF"/>
                  </a:solidFill>
                  <a:latin typeface="WenQuanYi"/>
                </a:rPr>
                <a:t>py</a:t>
              </a:r>
              <a:r>
                <a:rPr lang="en-US" sz="1999">
                  <a:solidFill>
                    <a:srgbClr val="FFFFFF"/>
                  </a:solidFill>
                  <a:ea typeface="WenQuanYi"/>
                </a:rPr>
                <a:t>）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173943" y="1820545"/>
            <a:ext cx="4085357" cy="7015471"/>
            <a:chOff x="0" y="0"/>
            <a:chExt cx="5447142" cy="9353961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5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5447142" cy="8751569"/>
            </a:xfrm>
            <a:prstGeom prst="rect">
              <a:avLst/>
            </a:prstGeom>
          </p:spPr>
        </p:pic>
        <p:sp>
          <p:nvSpPr>
            <p:cNvPr name="TextBox 13" id="13"/>
            <p:cNvSpPr txBox="true"/>
            <p:nvPr/>
          </p:nvSpPr>
          <p:spPr>
            <a:xfrm rot="0">
              <a:off x="0" y="8904170"/>
              <a:ext cx="3353829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WenQuanYi"/>
                </a:rPr>
                <a:t>&gt;&gt; 最终数据文档列表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933450"/>
            <a:ext cx="7725176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数据预处理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84261" y="3353079"/>
            <a:ext cx="3423446" cy="1304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868" indent="-377934" lvl="1">
              <a:lnSpc>
                <a:spcPts val="5251"/>
              </a:lnSpc>
              <a:buFont typeface="Arial"/>
              <a:buChar char="•"/>
            </a:pPr>
            <a:r>
              <a:rPr lang="en-US" sz="3501">
                <a:solidFill>
                  <a:srgbClr val="FFFFFF"/>
                </a:solidFill>
                <a:ea typeface="WenQuanYi"/>
              </a:rPr>
              <a:t>缺失值处理</a:t>
            </a:r>
          </a:p>
          <a:p>
            <a:pPr marL="755869" indent="-377934" lvl="1">
              <a:lnSpc>
                <a:spcPts val="5251"/>
              </a:lnSpc>
              <a:buFont typeface="Arial"/>
              <a:buChar char="•"/>
            </a:pPr>
            <a:r>
              <a:rPr lang="en-US" sz="1235">
                <a:solidFill>
                  <a:srgbClr val="FFFFFF"/>
                </a:solidFill>
                <a:ea typeface="Arimo"/>
              </a:rPr>
              <a:t>数据格式转换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92307" y="6666005"/>
            <a:ext cx="1300462" cy="13004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309760" y="1477767"/>
            <a:ext cx="6888232" cy="6488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4669" r="0" b="3750"/>
          <a:stretch>
            <a:fillRect/>
          </a:stretch>
        </p:blipFill>
        <p:spPr>
          <a:xfrm flipH="false" flipV="false" rot="0">
            <a:off x="12811602" y="1477767"/>
            <a:ext cx="5124050" cy="64887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3561841" y="8486766"/>
            <a:ext cx="4082476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&gt;&gt;MySQL数据库存储（allmovie表）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72054" y="6737140"/>
            <a:ext cx="2690771" cy="1034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82"/>
              </a:lnSpc>
            </a:pPr>
            <a:r>
              <a:rPr lang="en-US" sz="6058">
                <a:solidFill>
                  <a:srgbClr val="FFFFFF"/>
                </a:solidFill>
                <a:latin typeface="WenQuanYi"/>
              </a:rPr>
              <a:t>Spark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33450"/>
            <a:ext cx="7725176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数据清洗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5934" y="3231515"/>
            <a:ext cx="3392240" cy="191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5099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ea typeface="WenQuanYi"/>
              </a:rPr>
              <a:t>数据合并</a:t>
            </a:r>
          </a:p>
          <a:p>
            <a:pPr marL="734059" indent="-367030" lvl="1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ea typeface="WenQuanYi"/>
              </a:rPr>
              <a:t>数据清洗</a:t>
            </a:r>
          </a:p>
          <a:p>
            <a:pPr marL="734060" indent="-367030" lvl="1">
              <a:lnSpc>
                <a:spcPts val="5100"/>
              </a:lnSpc>
              <a:buFont typeface="Arial"/>
              <a:buChar char="•"/>
            </a:pPr>
            <a:r>
              <a:rPr lang="en-US" sz="1200">
                <a:solidFill>
                  <a:srgbClr val="FFFFFF"/>
                </a:solidFill>
                <a:ea typeface="Arimo"/>
              </a:rPr>
              <a:t>数据汇总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48550" y="8486766"/>
            <a:ext cx="5010653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 数据清洗部分代码（sparkAll.</a:t>
            </a:r>
            <a:r>
              <a:rPr lang="en-US" sz="2000">
                <a:solidFill>
                  <a:srgbClr val="FFFFFF"/>
                </a:solidFill>
                <a:latin typeface="WenQuanYi"/>
              </a:rPr>
              <a:t>py</a:t>
            </a:r>
            <a:r>
              <a:rPr lang="en-US" sz="1999">
                <a:solidFill>
                  <a:srgbClr val="FFFFFF"/>
                </a:solidFill>
                <a:ea typeface="WenQuanYi"/>
              </a:rPr>
              <a:t>）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20118" y="4082893"/>
            <a:ext cx="7073512" cy="517540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228004" y="1028700"/>
            <a:ext cx="8031296" cy="8229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54532" y="2050278"/>
            <a:ext cx="4225815" cy="161769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33450"/>
            <a:ext cx="772517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4800">
                <a:solidFill>
                  <a:srgbClr val="FFFFFF"/>
                </a:solidFill>
                <a:ea typeface="阿里巴巴普惠体 - 粗体"/>
              </a:rPr>
              <a:t>版本控制(Version Control)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成果介绍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2453">
                  <a:solidFill>
                    <a:srgbClr val="FFFFFF"/>
                  </a:solidFill>
                  <a:latin typeface="ABeeZee"/>
                </a:rPr>
                <a:t>THE PRODUCE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057524" y="1820545"/>
            <a:ext cx="10618488" cy="754106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324906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主界面展示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latin typeface="站酷文艺体简"/>
                </a:rPr>
                <a:t>    大功能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2453">
                  <a:solidFill>
                    <a:srgbClr val="FFFFFF"/>
                  </a:solidFill>
                  <a:latin typeface="ABeeZee"/>
                </a:rPr>
                <a:t>THE FUNCTIONS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5700717" y="3254535"/>
            <a:ext cx="2688002" cy="234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11"/>
              </a:lnSpc>
              <a:spcBef>
                <a:spcPct val="0"/>
              </a:spcBef>
            </a:pPr>
            <a:r>
              <a:rPr lang="en-US" sz="13650">
                <a:solidFill>
                  <a:srgbClr val="FFBD59"/>
                </a:solidFill>
                <a:latin typeface="Barlow Bold"/>
              </a:rPr>
              <a:t>7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564072" y="1028700"/>
            <a:ext cx="9671213" cy="1495045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2640234"/>
            <a:ext cx="6134491" cy="6618066"/>
            <a:chOff x="0" y="0"/>
            <a:chExt cx="8179321" cy="882408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8179321" cy="882408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3138804" y="7421972"/>
              <a:ext cx="5040517" cy="1402116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28700" y="933450"/>
            <a:ext cx="526122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1.电影排名TOP10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3435427"/>
            <a:ext cx="9897022" cy="377952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65607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2.电影TOP10票房统计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426918" y="3072050"/>
            <a:ext cx="5832382" cy="4142901"/>
            <a:chOff x="0" y="0"/>
            <a:chExt cx="7776509" cy="552386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7776509" cy="552386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973787" y="4187899"/>
              <a:ext cx="4802722" cy="133596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330076"/>
            <a:ext cx="8831012" cy="64774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974372" y="2330076"/>
            <a:ext cx="6284928" cy="654863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33450"/>
            <a:ext cx="65607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3.电影TOP10评论词云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974372" y="701347"/>
            <a:ext cx="5177356" cy="1446551"/>
            <a:chOff x="0" y="0"/>
            <a:chExt cx="6903142" cy="1928735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182314" cy="1928735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2182314" y="545691"/>
              <a:ext cx="4720828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400">
                  <a:solidFill>
                    <a:srgbClr val="FFFFFF"/>
                  </a:solidFill>
                  <a:latin typeface="WenQuanYi"/>
                </a:rPr>
                <a:t>Python wordcloud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102870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目录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OUTLINE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2681504" y="4631382"/>
            <a:ext cx="12924993" cy="3533444"/>
            <a:chOff x="0" y="0"/>
            <a:chExt cx="17233324" cy="471125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28575"/>
              <a:ext cx="8681722" cy="1270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一、项目背景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9557381" y="1746603"/>
              <a:ext cx="7675943" cy="1270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四、开发过程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9557381" y="28575"/>
              <a:ext cx="7675943" cy="1270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二、项目架构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441047"/>
              <a:ext cx="7675943" cy="1270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五、成果介绍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749425"/>
              <a:ext cx="8681722" cy="1267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三、数据库设计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9557381" y="3441047"/>
              <a:ext cx="7675943" cy="1267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59"/>
                </a:lnSpc>
                <a:spcBef>
                  <a:spcPct val="0"/>
                </a:spcBef>
              </a:pPr>
              <a:r>
                <a:rPr lang="en-US" sz="6400" spc="915">
                  <a:solidFill>
                    <a:srgbClr val="F8B645"/>
                  </a:solidFill>
                  <a:ea typeface="字由点字倔强黑"/>
                </a:rPr>
                <a:t>六、项目测试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42686" y="2694448"/>
            <a:ext cx="9688909" cy="522725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645512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4.各年份上映电影数量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327318" y="2957068"/>
            <a:ext cx="5617996" cy="4702018"/>
            <a:chOff x="0" y="0"/>
            <a:chExt cx="7490661" cy="626935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7490661" cy="626935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881559" y="4987248"/>
              <a:ext cx="4609102" cy="12821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80235" y="2927115"/>
            <a:ext cx="9724071" cy="510733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58053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5.七大类型电影数量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157526" y="3033844"/>
            <a:ext cx="6101774" cy="4219312"/>
            <a:chOff x="0" y="0"/>
            <a:chExt cx="8135699" cy="562574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8135699" cy="5625749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3470957" y="4328163"/>
              <a:ext cx="4664743" cy="12975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490095"/>
            <a:ext cx="10187420" cy="640681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775483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6.电影类型随时间变化趋势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622368" y="2590086"/>
            <a:ext cx="5636932" cy="6306829"/>
            <a:chOff x="0" y="0"/>
            <a:chExt cx="7515910" cy="8409105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7515910" cy="8409105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2790396" y="7094613"/>
              <a:ext cx="4725514" cy="13144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3063271"/>
            <a:ext cx="9297207" cy="552569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645512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阿里巴巴普惠体 - 粗体"/>
              </a:rPr>
              <a:t>7.电影评分与票房关系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948701" y="3063271"/>
            <a:ext cx="6310599" cy="5525698"/>
            <a:chOff x="0" y="0"/>
            <a:chExt cx="8414131" cy="736759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8414131" cy="7367598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3522898" y="6007008"/>
              <a:ext cx="4891233" cy="136059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64630"/>
            <a:chOff x="0" y="0"/>
            <a:chExt cx="12800511" cy="688617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项目测试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76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2453">
                  <a:solidFill>
                    <a:srgbClr val="FFFFFF"/>
                  </a:solidFill>
                  <a:latin typeface="ABeeZee"/>
                </a:rPr>
                <a:t>THE TEST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30626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80454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80454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565005" y="3371480"/>
            <a:ext cx="2822942" cy="282294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3575484" y="3268018"/>
            <a:ext cx="3125835" cy="302986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796818" y="3099952"/>
            <a:ext cx="3094470" cy="309447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33450"/>
            <a:ext cx="7725176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软件测试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84701" y="6470441"/>
            <a:ext cx="4183550" cy="63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00"/>
              </a:lnSpc>
            </a:pPr>
            <a:r>
              <a:rPr lang="en-US" sz="3400">
                <a:solidFill>
                  <a:srgbClr val="FFFFFF"/>
                </a:solidFill>
                <a:latin typeface="WenQuanYi"/>
              </a:rPr>
              <a:t>Postman (API测试）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046627" y="6578717"/>
            <a:ext cx="4848824" cy="63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00"/>
              </a:lnSpc>
            </a:pPr>
            <a:r>
              <a:rPr lang="en-US" sz="3400">
                <a:solidFill>
                  <a:srgbClr val="FFFFFF"/>
                </a:solidFill>
                <a:latin typeface="WenQuanYi"/>
              </a:rPr>
              <a:t>Selenium (前端测试）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8053" y="6470441"/>
            <a:ext cx="4183550" cy="630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00"/>
              </a:lnSpc>
            </a:pPr>
            <a:r>
              <a:rPr lang="en-US" sz="3400">
                <a:solidFill>
                  <a:srgbClr val="FFFFFF"/>
                </a:solidFill>
                <a:latin typeface="WenQuanYi"/>
              </a:rPr>
              <a:t>PyTest (单元测试）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777" r="0" b="5777"/>
          <a:stretch>
            <a:fillRect/>
          </a:stretch>
        </p:blipFill>
        <p:spPr>
          <a:xfrm flipH="false" flipV="false" rot="0">
            <a:off x="8381617" y="402131"/>
            <a:ext cx="5715592" cy="451821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2578" t="0" r="776" b="0"/>
          <a:stretch>
            <a:fillRect/>
          </a:stretch>
        </p:blipFill>
        <p:spPr>
          <a:xfrm flipH="false" flipV="false" rot="0">
            <a:off x="8381617" y="5143500"/>
            <a:ext cx="5715592" cy="442411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28700" y="2013648"/>
            <a:ext cx="5410654" cy="672411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4495114" y="8075139"/>
            <a:ext cx="4082476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&gt;&gt;PyTest脚本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33450"/>
            <a:ext cx="7725176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软件测试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495114" y="2315162"/>
            <a:ext cx="5010653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 Selenium测试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912225"/>
            <a:ext cx="5010653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 Postman测试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项目总结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CONCLUSION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2565260"/>
            <a:ext cx="9600383" cy="6693040"/>
            <a:chOff x="0" y="0"/>
            <a:chExt cx="12800511" cy="89240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41588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谢谢聆听</a:t>
              </a:r>
            </a:p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请指正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861175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634">
                  <a:solidFill>
                    <a:srgbClr val="FFFFFF"/>
                  </a:solidFill>
                  <a:latin typeface="ABeeZee"/>
                </a:rPr>
                <a:t>THANKS FOR LISTENING！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464063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5868507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8018334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8018334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项目背景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BACKGROUND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416393"/>
            <a:ext cx="9813893" cy="655213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259928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项目背景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692208" y="2642235"/>
            <a:ext cx="2995464" cy="4859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9"/>
              </a:lnSpc>
            </a:pPr>
            <a:r>
              <a:rPr lang="en-US" sz="5199" spc="779">
                <a:solidFill>
                  <a:srgbClr val="FFFFFF"/>
                </a:solidFill>
                <a:ea typeface="阿里巴巴普惠体 - 粗体"/>
              </a:rPr>
              <a:t>文化传播</a:t>
            </a:r>
          </a:p>
          <a:p>
            <a:pPr algn="ctr">
              <a:lnSpc>
                <a:spcPts val="7799"/>
              </a:lnSpc>
            </a:pPr>
            <a:r>
              <a:rPr lang="en-US" sz="5199" spc="779">
                <a:solidFill>
                  <a:srgbClr val="FFFFFF"/>
                </a:solidFill>
                <a:ea typeface="阿里巴巴普惠体 - 粗体"/>
              </a:rPr>
              <a:t>经济发展</a:t>
            </a:r>
          </a:p>
          <a:p>
            <a:pPr algn="ctr">
              <a:lnSpc>
                <a:spcPts val="7799"/>
              </a:lnSpc>
            </a:pPr>
            <a:r>
              <a:rPr lang="en-US" sz="5199" spc="779">
                <a:solidFill>
                  <a:srgbClr val="FFFFFF"/>
                </a:solidFill>
                <a:latin typeface="阿里巴巴普惠体 - 粗体"/>
              </a:rPr>
              <a:t>⬇️</a:t>
            </a:r>
          </a:p>
          <a:p>
            <a:pPr algn="ctr">
              <a:lnSpc>
                <a:spcPts val="7799"/>
              </a:lnSpc>
            </a:pPr>
            <a:r>
              <a:rPr lang="en-US" sz="5200" spc="780">
                <a:solidFill>
                  <a:srgbClr val="FFFFFF"/>
                </a:solidFill>
                <a:ea typeface="阿里巴巴普惠体 - 粗体"/>
              </a:rPr>
              <a:t>发展趋势</a:t>
            </a:r>
          </a:p>
          <a:p>
            <a:pPr algn="ctr">
              <a:lnSpc>
                <a:spcPts val="7800"/>
              </a:lnSpc>
            </a:pPr>
            <a:r>
              <a:rPr lang="en-US" sz="5199" spc="779">
                <a:solidFill>
                  <a:srgbClr val="FFFFFF"/>
                </a:solidFill>
                <a:ea typeface="阿里巴巴普惠体 - 粗体"/>
              </a:rPr>
              <a:t>电影风格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项目架构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STRUCTURE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174833" y="1857097"/>
            <a:ext cx="9084467" cy="657280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61279" y="2627423"/>
            <a:ext cx="7895181" cy="2304241"/>
            <a:chOff x="0" y="0"/>
            <a:chExt cx="10526908" cy="307232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3364531" y="44140"/>
              <a:ext cx="3645181" cy="2065226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 rot="0">
              <a:off x="7009712" y="0"/>
              <a:ext cx="2741693" cy="2050697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5"/>
            <a:srcRect l="0" t="0" r="0" b="0"/>
            <a:stretch>
              <a:fillRect/>
            </a:stretch>
          </p:blipFill>
          <p:spPr>
            <a:xfrm flipH="false" flipV="false" rot="0">
              <a:off x="0" y="22070"/>
              <a:ext cx="3364531" cy="2006558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158821" y="2311168"/>
              <a:ext cx="10368086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400">
                  <a:solidFill>
                    <a:srgbClr val="FFFFFF"/>
                  </a:solidFill>
                  <a:latin typeface="WenQuanYi"/>
                </a:rPr>
                <a:t>MySQL + Spark + Hadoop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709230"/>
            <a:ext cx="7776065" cy="2641246"/>
            <a:chOff x="0" y="0"/>
            <a:chExt cx="10368086" cy="3521661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1011104" y="342477"/>
              <a:ext cx="1955993" cy="1955993"/>
            </a:xfrm>
            <a:prstGeom prst="rect">
              <a:avLst/>
            </a:prstGeom>
          </p:spPr>
        </p:pic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 rot="0">
              <a:off x="6563184" y="270504"/>
              <a:ext cx="2376026" cy="2099938"/>
            </a:xfrm>
            <a:prstGeom prst="rect">
              <a:avLst/>
            </a:prstGeom>
          </p:spPr>
        </p:pic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/>
            <a:srcRect l="0" t="0" r="0" b="0"/>
            <a:stretch>
              <a:fillRect/>
            </a:stretch>
          </p:blipFill>
          <p:spPr>
            <a:xfrm flipH="false" flipV="false" rot="0">
              <a:off x="3375032" y="0"/>
              <a:ext cx="2731645" cy="2836708"/>
            </a:xfrm>
            <a:prstGeom prst="rect">
              <a:avLst/>
            </a:prstGeom>
          </p:spPr>
        </p:pic>
        <p:sp>
          <p:nvSpPr>
            <p:cNvPr name="TextBox 12" id="12"/>
            <p:cNvSpPr txBox="true"/>
            <p:nvPr/>
          </p:nvSpPr>
          <p:spPr>
            <a:xfrm rot="0">
              <a:off x="0" y="2760508"/>
              <a:ext cx="10368086" cy="761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400">
                  <a:solidFill>
                    <a:srgbClr val="FFFFFF"/>
                  </a:solidFill>
                  <a:latin typeface="WenQuanYi"/>
                </a:rPr>
                <a:t>Flask + eCharts +  Request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933450"/>
            <a:ext cx="355564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ea typeface="阿里巴巴普惠体 - 粗体"/>
              </a:rPr>
              <a:t>项目架构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0787"/>
            <a:chOff x="0" y="0"/>
            <a:chExt cx="12800511" cy="68677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091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数据库设计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793972"/>
              <a:ext cx="12800511" cy="776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DATABASE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73426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2169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199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199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2847635" cy="1412383"/>
            <a:chOff x="0" y="0"/>
            <a:chExt cx="17130179" cy="18831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0"/>
              <a:ext cx="5099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80"/>
                </a:lnSpc>
              </a:pPr>
              <a:r>
                <a:rPr lang="en-US" sz="5200">
                  <a:solidFill>
                    <a:srgbClr val="FFFFFF"/>
                  </a:solidFill>
                  <a:ea typeface="阿里巴巴普惠体 - 粗体"/>
                </a:rPr>
                <a:t>数据库设计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348507"/>
              <a:ext cx="17130179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75194" y="2656473"/>
            <a:ext cx="9558204" cy="5399175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15323" t="0" r="15323" b="0"/>
          <a:stretch>
            <a:fillRect/>
          </a:stretch>
        </p:blipFill>
        <p:spPr>
          <a:xfrm flipH="false" flipV="false" rot="0">
            <a:off x="11358736" y="2656473"/>
            <a:ext cx="5354070" cy="5399175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358736" y="8183361"/>
            <a:ext cx="4208562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 SQL文件初始化数据库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75194" y="8332586"/>
            <a:ext cx="2631132" cy="34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WenQuanYi"/>
              </a:rPr>
              <a:t>&gt;&gt;数据库表详情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246634" y="423592"/>
            <a:ext cx="3012666" cy="17967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1655" r="0" b="1165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43808" y="4101820"/>
            <a:ext cx="9600383" cy="5156480"/>
            <a:chOff x="0" y="0"/>
            <a:chExt cx="12800511" cy="68753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800511" cy="2110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38"/>
                </a:lnSpc>
              </a:pPr>
              <a:r>
                <a:rPr lang="en-US" sz="10463" spc="774">
                  <a:solidFill>
                    <a:srgbClr val="FFFFFF"/>
                  </a:solidFill>
                  <a:ea typeface="站酷文艺体简"/>
                </a:rPr>
                <a:t>开发过程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12429"/>
              <a:ext cx="12800511" cy="765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04"/>
                </a:lnSpc>
              </a:pPr>
              <a:r>
                <a:rPr lang="en-US" sz="3774" spc="1690">
                  <a:solidFill>
                    <a:srgbClr val="FFFFFF"/>
                  </a:solidFill>
                  <a:latin typeface="ABeeZee"/>
                </a:rPr>
                <a:t>THE PROCESS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538905" y="2591883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538905" y="3819760"/>
              <a:ext cx="9722701" cy="58155"/>
            </a:xfrm>
            <a:prstGeom prst="rect">
              <a:avLst/>
            </a:prstGeom>
            <a:solidFill>
              <a:srgbClr val="FFFFFF"/>
            </a:solid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80700" b="0"/>
            <a:stretch>
              <a:fillRect/>
            </a:stretch>
          </p:blipFill>
          <p:spPr>
            <a:xfrm flipH="false" flipV="false" rot="0">
              <a:off x="4263035" y="5969587"/>
              <a:ext cx="2056453" cy="905719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79184" b="0"/>
            <a:stretch>
              <a:fillRect/>
            </a:stretch>
          </p:blipFill>
          <p:spPr>
            <a:xfrm flipH="false" flipV="false" rot="-10800000">
              <a:off x="6319487" y="5969587"/>
              <a:ext cx="2217989" cy="90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DAEh-WSGfOA</dc:identifier>
  <dcterms:modified xsi:type="dcterms:W3CDTF">2011-08-01T06:04:30Z</dcterms:modified>
  <cp:revision>1</cp:revision>
  <dc:title>IMDB答辩</dc:title>
</cp:coreProperties>
</file>

<file path=docProps/thumbnail.jpeg>
</file>